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95" r:id="rId2"/>
    <p:sldId id="257" r:id="rId3"/>
    <p:sldId id="268" r:id="rId4"/>
    <p:sldId id="262" r:id="rId5"/>
    <p:sldId id="280" r:id="rId6"/>
    <p:sldId id="281" r:id="rId7"/>
    <p:sldId id="289" r:id="rId8"/>
    <p:sldId id="265" r:id="rId9"/>
    <p:sldId id="267" r:id="rId10"/>
    <p:sldId id="274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 autoAdjust="0"/>
    <p:restoredTop sz="94674" autoAdjust="0"/>
  </p:normalViewPr>
  <p:slideViewPr>
    <p:cSldViewPr>
      <p:cViewPr varScale="1">
        <p:scale>
          <a:sx n="124" d="100"/>
          <a:sy n="124" d="100"/>
        </p:scale>
        <p:origin x="19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6EBF5-6BA5-421D-B05C-BB7D9956DF93}" type="datetimeFigureOut">
              <a:rPr lang="de-DE" smtClean="0"/>
              <a:pPr/>
              <a:t>14.02.22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019D0-4683-417A-BD8C-2C13DF5EB22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8462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3129F-5778-4152-AEBA-55B5790D0F99}" type="datetimeFigureOut">
              <a:rPr lang="de-DE" smtClean="0"/>
              <a:pPr/>
              <a:t>14.02.22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848CC-9988-4E9A-ADC2-E8E0BB881A2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85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848CC-9988-4E9A-ADC2-E8E0BB881A22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005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848CC-9988-4E9A-ADC2-E8E0BB881A22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783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8848CC-9988-4E9A-ADC2-E8E0BB881A22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5680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5873-F3D5-437C-BEAC-BC52FAF2E83C}" type="datetimeFigureOut">
              <a:rPr lang="de-DE" smtClean="0"/>
              <a:pPr/>
              <a:t>14.02.22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E272-E276-440C-A61E-2A0428A8D24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5873-F3D5-437C-BEAC-BC52FAF2E83C}" type="datetimeFigureOut">
              <a:rPr lang="de-DE" smtClean="0"/>
              <a:pPr/>
              <a:t>14.02.22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E272-E276-440C-A61E-2A0428A8D24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5873-F3D5-437C-BEAC-BC52FAF2E83C}" type="datetimeFigureOut">
              <a:rPr lang="de-DE" smtClean="0"/>
              <a:pPr/>
              <a:t>14.02.22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E272-E276-440C-A61E-2A0428A8D24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5873-F3D5-437C-BEAC-BC52FAF2E83C}" type="datetimeFigureOut">
              <a:rPr lang="de-DE" smtClean="0"/>
              <a:pPr/>
              <a:t>14.02.22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E272-E276-440C-A61E-2A0428A8D24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5873-F3D5-437C-BEAC-BC52FAF2E83C}" type="datetimeFigureOut">
              <a:rPr lang="de-DE" smtClean="0"/>
              <a:pPr/>
              <a:t>14.02.22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105E272-E276-440C-A61E-2A0428A8D24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5873-F3D5-437C-BEAC-BC52FAF2E83C}" type="datetimeFigureOut">
              <a:rPr lang="de-DE" smtClean="0"/>
              <a:pPr/>
              <a:t>14.02.22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E272-E276-440C-A61E-2A0428A8D24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5873-F3D5-437C-BEAC-BC52FAF2E83C}" type="datetimeFigureOut">
              <a:rPr lang="de-DE" smtClean="0"/>
              <a:pPr/>
              <a:t>14.02.22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E272-E276-440C-A61E-2A0428A8D24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5873-F3D5-437C-BEAC-BC52FAF2E83C}" type="datetimeFigureOut">
              <a:rPr lang="de-DE" smtClean="0"/>
              <a:pPr/>
              <a:t>14.02.22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E272-E276-440C-A61E-2A0428A8D24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5873-F3D5-437C-BEAC-BC52FAF2E83C}" type="datetimeFigureOut">
              <a:rPr lang="de-DE" smtClean="0"/>
              <a:pPr/>
              <a:t>14.02.22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E272-E276-440C-A61E-2A0428A8D24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5873-F3D5-437C-BEAC-BC52FAF2E83C}" type="datetimeFigureOut">
              <a:rPr lang="de-DE" smtClean="0"/>
              <a:pPr/>
              <a:t>14.02.22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E272-E276-440C-A61E-2A0428A8D24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F5873-F3D5-437C-BEAC-BC52FAF2E83C}" type="datetimeFigureOut">
              <a:rPr lang="de-DE" smtClean="0"/>
              <a:pPr/>
              <a:t>14.02.22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5E272-E276-440C-A61E-2A0428A8D24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86F5873-F3D5-437C-BEAC-BC52FAF2E83C}" type="datetimeFigureOut">
              <a:rPr lang="de-DE" smtClean="0"/>
              <a:pPr/>
              <a:t>14.02.22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05E272-E276-440C-A61E-2A0428A8D24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hyperlink" Target="https://www.google.de/url?sa=i&amp;rct=j&amp;q=&amp;esrc=s&amp;source=images&amp;cd=&amp;cad=rja&amp;uact=8&amp;ved=0ahUKEwjK_ICmgZrSAhWBoBQKHb41B6cQjRwIBw&amp;url=https://www.youtube.com/watch?v=K-Y4q2m9OFE&amp;psig=AFQjCNFVtTacNSC9eYD0C_1rr6Oo1uTYaw&amp;ust=148751980161917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ATEN\Bilder\Latein\Circus &amp; Theater\Colosseumfrüherheute0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10021038" cy="6858000"/>
          </a:xfrm>
          <a:prstGeom prst="rect">
            <a:avLst/>
          </a:prstGeom>
          <a:noFill/>
        </p:spPr>
      </p:pic>
      <p:sp>
        <p:nvSpPr>
          <p:cNvPr id="6" name="Ellipse 5"/>
          <p:cNvSpPr/>
          <p:nvPr/>
        </p:nvSpPr>
        <p:spPr>
          <a:xfrm>
            <a:off x="899592" y="2780928"/>
            <a:ext cx="6480720" cy="2880320"/>
          </a:xfrm>
          <a:prstGeom prst="ellipse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2051720" y="3068960"/>
            <a:ext cx="4248472" cy="1296144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pPr lvl="0">
              <a:spcBef>
                <a:spcPts val="0"/>
              </a:spcBef>
            </a:pPr>
            <a:r>
              <a:rPr lang="de-DE" sz="6000" dirty="0">
                <a:ln w="6350">
                  <a:solidFill>
                    <a:schemeClr val="bg2">
                      <a:lumMod val="40000"/>
                      <a:lumOff val="60000"/>
                    </a:schemeClr>
                  </a:solidFill>
                </a:ln>
                <a:latin typeface="+mn-lt"/>
              </a:rPr>
              <a:t>Latein</a:t>
            </a:r>
            <a:endParaRPr lang="de-DE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267744" y="4005064"/>
            <a:ext cx="3816424" cy="504056"/>
          </a:xfrm>
          <a:prstGeom prst="rect">
            <a:avLst/>
          </a:prstGeom>
          <a:noFill/>
          <a:ln>
            <a:noFill/>
          </a:ln>
        </p:spPr>
        <p:txBody>
          <a:bodyPr vert="horz" lIns="45720" tIns="0" rIns="45720" bIns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800" b="1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ab Klasse 5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123728" y="4437112"/>
            <a:ext cx="4104456" cy="504056"/>
          </a:xfrm>
          <a:prstGeom prst="rect">
            <a:avLst/>
          </a:prstGeom>
          <a:noFill/>
          <a:ln>
            <a:noFill/>
          </a:ln>
        </p:spPr>
        <p:txBody>
          <a:bodyPr vert="horz" lIns="45720" tIns="0" rIns="45720" bIns="0"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16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a</a:t>
            </a:r>
            <a:r>
              <a:rPr kumimoji="0" lang="de-DE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 Antiqua"/>
                <a:ea typeface="+mn-ea"/>
                <a:cs typeface="+mn-cs"/>
              </a:rPr>
              <a:t>m </a:t>
            </a:r>
            <a:r>
              <a:rPr lang="de-DE" sz="16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</a:rPr>
              <a:t>Friedrich-List-Gymnasium</a:t>
            </a:r>
            <a:endParaRPr kumimoji="0" lang="de-DE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 Antiqua"/>
              <a:ea typeface="+mn-ea"/>
              <a:cs typeface="+mn-cs"/>
            </a:endParaRPr>
          </a:p>
        </p:txBody>
      </p:sp>
      <p:pic>
        <p:nvPicPr>
          <p:cNvPr id="9" name="Grafik 8" descr="sonn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06" t="5706" r="2990" b="8697"/>
          <a:stretch>
            <a:fillRect/>
          </a:stretch>
        </p:blipFill>
        <p:spPr>
          <a:xfrm>
            <a:off x="4355976" y="0"/>
            <a:ext cx="1008112" cy="94510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6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3912"/>
          </a:xfrm>
        </p:spPr>
        <p:txBody>
          <a:bodyPr>
            <a:normAutofit fontScale="90000"/>
          </a:bodyPr>
          <a:lstStyle/>
          <a:p>
            <a:pPr marL="73152" lvl="0" algn="r">
              <a:spcBef>
                <a:spcPct val="20000"/>
              </a:spcBef>
            </a:pPr>
            <a:r>
              <a:rPr lang="de-DE" dirty="0">
                <a:latin typeface="+mn-lt"/>
              </a:rPr>
              <a:t>Latein</a:t>
            </a:r>
            <a:r>
              <a:rPr lang="de-DE" dirty="0"/>
              <a:t> </a:t>
            </a:r>
            <a:r>
              <a:rPr lang="de-DE" sz="2000" dirty="0">
                <a:ln>
                  <a:noFill/>
                </a:ln>
                <a:solidFill>
                  <a:prstClr val="white"/>
                </a:solidFill>
                <a:effectLst/>
                <a:latin typeface="Book Antiqua"/>
              </a:rPr>
              <a:t>ab Klasse 5 am Friedrich-List-Gymnasium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>
          <a:xfrm>
            <a:off x="1252190" y="2060848"/>
            <a:ext cx="7891810" cy="4164494"/>
          </a:xfrm>
        </p:spPr>
        <p:txBody>
          <a:bodyPr>
            <a:noAutofit/>
          </a:bodyPr>
          <a:lstStyle/>
          <a:p>
            <a:pPr algn="ctr"/>
            <a:r>
              <a:rPr lang="de-DE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  <a:sym typeface="Wingdings 3"/>
              </a:rPr>
              <a:t>Nur Mut …!</a:t>
            </a:r>
          </a:p>
          <a:p>
            <a:endParaRPr lang="de-DE" dirty="0">
              <a:ln w="10160">
                <a:noFill/>
                <a:prstDash val="solid"/>
              </a:ln>
              <a:ea typeface="+mj-ea"/>
              <a:cs typeface="+mj-cs"/>
              <a:sym typeface="Wingdings 3"/>
            </a:endParaRPr>
          </a:p>
          <a:p>
            <a:pPr marL="355600" indent="-268288"/>
            <a:r>
              <a:rPr lang="de-DE" sz="2400" dirty="0">
                <a:ln w="10160">
                  <a:noFill/>
                  <a:prstDash val="solid"/>
                </a:ln>
                <a:ea typeface="+mj-ea"/>
                <a:cs typeface="+mj-cs"/>
                <a:sym typeface="Wingdings 3"/>
              </a:rPr>
              <a:t>… auch wenn Sie selbst kein Latein können.</a:t>
            </a:r>
          </a:p>
          <a:p>
            <a:pPr marL="355600" indent="-268288"/>
            <a:r>
              <a:rPr lang="de-DE" sz="2400" dirty="0">
                <a:ln w="10160">
                  <a:noFill/>
                  <a:prstDash val="solid"/>
                </a:ln>
                <a:ea typeface="+mj-ea"/>
                <a:cs typeface="+mj-cs"/>
                <a:sym typeface="Wingdings 3"/>
              </a:rPr>
              <a:t>… auch wenn Sie selbst nicht nur gute Erinnerungen </a:t>
            </a:r>
            <a:br>
              <a:rPr lang="de-DE" sz="2400" dirty="0">
                <a:ln w="10160">
                  <a:noFill/>
                  <a:prstDash val="solid"/>
                </a:ln>
                <a:ea typeface="+mj-ea"/>
                <a:cs typeface="+mj-cs"/>
                <a:sym typeface="Wingdings 3"/>
              </a:rPr>
            </a:br>
            <a:r>
              <a:rPr lang="de-DE" sz="2400" dirty="0">
                <a:ln w="10160">
                  <a:noFill/>
                  <a:prstDash val="solid"/>
                </a:ln>
                <a:ea typeface="+mj-ea"/>
                <a:cs typeface="+mj-cs"/>
                <a:sym typeface="Wingdings 3"/>
              </a:rPr>
              <a:t> an Ihre Lateinkarriere haben.</a:t>
            </a:r>
          </a:p>
          <a:p>
            <a:pPr marL="355600" indent="-268288"/>
            <a:r>
              <a:rPr lang="de-DE" sz="2400" dirty="0">
                <a:ln w="10160">
                  <a:noFill/>
                  <a:prstDash val="solid"/>
                </a:ln>
                <a:ea typeface="+mj-ea"/>
                <a:cs typeface="+mj-cs"/>
                <a:sym typeface="Wingdings 3"/>
              </a:rPr>
              <a:t>… auch wenn Sie noch nicht abschätzen können, </a:t>
            </a:r>
            <a:br>
              <a:rPr lang="de-DE" sz="2400" dirty="0">
                <a:ln w="10160">
                  <a:noFill/>
                  <a:prstDash val="solid"/>
                </a:ln>
                <a:ea typeface="+mj-ea"/>
                <a:cs typeface="+mj-cs"/>
                <a:sym typeface="Wingdings 3"/>
              </a:rPr>
            </a:br>
            <a:r>
              <a:rPr lang="de-DE" sz="2400" dirty="0">
                <a:ln w="10160">
                  <a:noFill/>
                  <a:prstDash val="solid"/>
                </a:ln>
                <a:ea typeface="+mj-ea"/>
                <a:cs typeface="+mj-cs"/>
                <a:sym typeface="Wingdings 3"/>
              </a:rPr>
              <a:t>  ob/was Ihr Kind studieren wird.</a:t>
            </a:r>
          </a:p>
          <a:p>
            <a:pPr marL="355600" indent="-268288"/>
            <a:r>
              <a:rPr lang="de-DE" sz="2400" dirty="0">
                <a:ln w="10160">
                  <a:noFill/>
                  <a:prstDash val="solid"/>
                </a:ln>
                <a:ea typeface="+mj-ea"/>
                <a:cs typeface="+mj-cs"/>
                <a:sym typeface="Wingdings 3"/>
              </a:rPr>
              <a:t>… auch wenn Sie gehört haben, dass …</a:t>
            </a:r>
          </a:p>
          <a:p>
            <a:pPr algn="ctr"/>
            <a:endParaRPr lang="de-DE" sz="1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endParaRPr lang="de-DE" sz="1200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endParaRPr lang="de-DE" sz="1200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endParaRPr lang="de-DE" sz="1200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endParaRPr lang="de-DE" sz="1200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3428992" y="785794"/>
            <a:ext cx="5715008" cy="158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2.jura.uni-freiburg.de/institute/izpr2/Bruns/Team/files/saeu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100" t="1014" r="2928" b="1304"/>
          <a:stretch>
            <a:fillRect/>
          </a:stretch>
        </p:blipFill>
        <p:spPr bwMode="auto">
          <a:xfrm>
            <a:off x="0" y="0"/>
            <a:ext cx="1119258" cy="6858000"/>
          </a:xfrm>
          <a:prstGeom prst="rect">
            <a:avLst/>
          </a:prstGeom>
          <a:noFill/>
        </p:spPr>
      </p:pic>
      <p:sp>
        <p:nvSpPr>
          <p:cNvPr id="13" name="Untertitel 2"/>
          <p:cNvSpPr txBox="1">
            <a:spLocks/>
          </p:cNvSpPr>
          <p:nvPr/>
        </p:nvSpPr>
        <p:spPr>
          <a:xfrm>
            <a:off x="4788024" y="1700808"/>
            <a:ext cx="3714776" cy="442915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73152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  <a:sym typeface="Wingdings 3"/>
            </a:endParaRPr>
          </a:p>
          <a:p>
            <a:pPr marL="268288" marR="0" lvl="0" indent="-1952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  <a:sym typeface="Wingdings 3"/>
            </a:endParaRPr>
          </a:p>
          <a:p>
            <a:pPr marL="268288" marR="0" lvl="0" indent="-1952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  <a:sym typeface="Wingdings 3"/>
            </a:endParaRPr>
          </a:p>
          <a:p>
            <a:pPr marL="268288" marR="0" lvl="0" indent="-1952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  <a:sym typeface="Wingdings 3"/>
            </a:endParaRPr>
          </a:p>
          <a:p>
            <a:pPr marL="268288" marR="0" lvl="0" indent="-1952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  <a:sym typeface="Wingdings 3"/>
            </a:endParaRPr>
          </a:p>
          <a:p>
            <a:pPr marL="268288" marR="0" lvl="0" indent="-1952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  <a:sym typeface="Wingdings 3"/>
            </a:endParaRPr>
          </a:p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30724" name="Picture 4" descr="http://www.navigium.de/images/bestelle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268760"/>
            <a:ext cx="1438275" cy="13620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3912"/>
          </a:xfrm>
        </p:spPr>
        <p:txBody>
          <a:bodyPr>
            <a:normAutofit fontScale="90000"/>
          </a:bodyPr>
          <a:lstStyle/>
          <a:p>
            <a:pPr marL="73152" lvl="0" algn="r">
              <a:spcBef>
                <a:spcPct val="20000"/>
              </a:spcBef>
            </a:pPr>
            <a:r>
              <a:rPr lang="de-DE" dirty="0">
                <a:latin typeface="+mn-lt"/>
              </a:rPr>
              <a:t>Latein</a:t>
            </a:r>
            <a:r>
              <a:rPr lang="de-DE" dirty="0"/>
              <a:t> </a:t>
            </a:r>
            <a:r>
              <a:rPr lang="de-DE" sz="2000" dirty="0">
                <a:ln>
                  <a:noFill/>
                </a:ln>
                <a:solidFill>
                  <a:prstClr val="white"/>
                </a:solidFill>
                <a:effectLst/>
                <a:latin typeface="Book Antiqua"/>
                <a:ea typeface="+mn-ea"/>
                <a:cs typeface="+mn-cs"/>
              </a:rPr>
              <a:t>ab Klasse 5 am Friedrich-List-Gymnasium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>
          <a:xfrm>
            <a:off x="1232748" y="381428"/>
            <a:ext cx="8320738" cy="4857784"/>
          </a:xfrm>
        </p:spPr>
        <p:txBody>
          <a:bodyPr/>
          <a:lstStyle/>
          <a:p>
            <a:pPr algn="ctr"/>
            <a:endParaRPr lang="de-DE" sz="2400" b="1" dirty="0">
              <a:ln w="6350">
                <a:noFill/>
              </a:ln>
              <a:solidFill>
                <a:schemeClr val="bg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de-DE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Verteilung der Wochenstunden</a:t>
            </a:r>
          </a:p>
          <a:p>
            <a:r>
              <a:rPr lang="de-DE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für Englisch und Latein von Klasse 5 -10 </a:t>
            </a:r>
            <a:endParaRPr lang="de-DE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de-DE" sz="2400" dirty="0">
                <a:ln w="6350">
                  <a:noFill/>
                </a:ln>
                <a:ea typeface="+mj-ea"/>
                <a:cs typeface="+mj-cs"/>
              </a:rPr>
              <a:t>	</a:t>
            </a:r>
          </a:p>
          <a:p>
            <a:endParaRPr lang="de-DE" sz="4300" dirty="0">
              <a:ln w="6350">
                <a:noFill/>
              </a:ln>
              <a:ea typeface="+mj-ea"/>
              <a:cs typeface="+mj-cs"/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3428992" y="785794"/>
            <a:ext cx="5715008" cy="158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2.jura.uni-freiburg.de/institute/izpr2/Bruns/Team/files/saeu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100" t="1014" r="2928" b="1304"/>
          <a:stretch>
            <a:fillRect/>
          </a:stretch>
        </p:blipFill>
        <p:spPr bwMode="auto">
          <a:xfrm>
            <a:off x="113490" y="38259"/>
            <a:ext cx="1119258" cy="6858000"/>
          </a:xfrm>
          <a:prstGeom prst="rect">
            <a:avLst/>
          </a:prstGeom>
          <a:noFill/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62527"/>
              </p:ext>
            </p:extLst>
          </p:nvPr>
        </p:nvGraphicFramePr>
        <p:xfrm>
          <a:off x="2051720" y="1988839"/>
          <a:ext cx="5002370" cy="4522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9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00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65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Klasse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Englisch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/>
                        <a:t>Latein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625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625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625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625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625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625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0437">
                <a:tc>
                  <a:txBody>
                    <a:bodyPr/>
                    <a:lstStyle/>
                    <a:p>
                      <a:pPr algn="ctr"/>
                      <a:r>
                        <a:rPr lang="de-DE" sz="1800" i="1" dirty="0">
                          <a:solidFill>
                            <a:schemeClr val="bg1"/>
                          </a:solidFill>
                        </a:rPr>
                        <a:t>Summe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0" i="1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b="0" i="1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625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J</a:t>
                      </a:r>
                      <a:r>
                        <a:rPr lang="de-DE" sz="1800" baseline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 1</a:t>
                      </a:r>
                      <a:endParaRPr lang="de-DE" sz="1800" dirty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mind. 3 </a:t>
                      </a:r>
                      <a:r>
                        <a:rPr lang="de-DE" sz="16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Basisfach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mind. 3 </a:t>
                      </a:r>
                      <a:r>
                        <a:rPr lang="de-DE" sz="16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Basisfach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625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J</a:t>
                      </a:r>
                      <a:r>
                        <a:rPr lang="de-DE" sz="1800" baseline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 2</a:t>
                      </a:r>
                      <a:endParaRPr lang="de-DE" sz="1800" dirty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mind. 3 </a:t>
                      </a:r>
                      <a:r>
                        <a:rPr lang="de-DE" sz="16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Basisfach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mind. 3 </a:t>
                      </a:r>
                      <a:r>
                        <a:rPr lang="de-DE" sz="1600" b="0" dirty="0">
                          <a:solidFill>
                            <a:schemeClr val="tx1">
                              <a:lumMod val="65000"/>
                            </a:schemeClr>
                          </a:solidFill>
                        </a:rPr>
                        <a:t>Basisfach</a:t>
                      </a:r>
                      <a:endParaRPr lang="de-DE" sz="2200" b="0" dirty="0">
                        <a:solidFill>
                          <a:schemeClr val="tx1">
                            <a:lumMod val="6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Richtungspfeil 11"/>
          <p:cNvSpPr/>
          <p:nvPr/>
        </p:nvSpPr>
        <p:spPr>
          <a:xfrm flipH="1">
            <a:off x="6444208" y="5229200"/>
            <a:ext cx="2232248" cy="4320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Latinum </a:t>
            </a:r>
            <a:r>
              <a:rPr lang="de-DE" b="1" dirty="0">
                <a:sym typeface="Wingdings"/>
              </a:rPr>
              <a:t></a:t>
            </a:r>
            <a:endParaRPr lang="de-DE" b="1" dirty="0"/>
          </a:p>
        </p:txBody>
      </p:sp>
      <p:sp>
        <p:nvSpPr>
          <p:cNvPr id="9" name="Richtungspfeil 8">
            <a:extLst>
              <a:ext uri="{FF2B5EF4-FFF2-40B4-BE49-F238E27FC236}">
                <a16:creationId xmlns:a16="http://schemas.microsoft.com/office/drawing/2014/main" id="{8B225755-292E-F842-94F1-97E58303C804}"/>
              </a:ext>
            </a:extLst>
          </p:cNvPr>
          <p:cNvSpPr/>
          <p:nvPr/>
        </p:nvSpPr>
        <p:spPr>
          <a:xfrm flipH="1">
            <a:off x="6475854" y="6453336"/>
            <a:ext cx="2416625" cy="43204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Großes Latinum </a:t>
            </a:r>
            <a:r>
              <a:rPr lang="de-DE" b="1" dirty="0">
                <a:sym typeface="Wingdings"/>
              </a:rPr>
              <a:t></a:t>
            </a:r>
            <a:endParaRPr lang="de-DE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3912"/>
          </a:xfrm>
        </p:spPr>
        <p:txBody>
          <a:bodyPr>
            <a:normAutofit fontScale="90000"/>
          </a:bodyPr>
          <a:lstStyle/>
          <a:p>
            <a:pPr marL="73152" lvl="0" algn="r">
              <a:spcBef>
                <a:spcPct val="20000"/>
              </a:spcBef>
            </a:pPr>
            <a:r>
              <a:rPr lang="de-DE" dirty="0">
                <a:latin typeface="+mn-lt"/>
              </a:rPr>
              <a:t>Latein</a:t>
            </a:r>
            <a:r>
              <a:rPr lang="de-DE" dirty="0"/>
              <a:t> </a:t>
            </a:r>
            <a:r>
              <a:rPr lang="de-DE" sz="2000" dirty="0">
                <a:ln>
                  <a:noFill/>
                </a:ln>
                <a:solidFill>
                  <a:prstClr val="white"/>
                </a:solidFill>
                <a:effectLst/>
                <a:latin typeface="Book Antiqua"/>
              </a:rPr>
              <a:t>ab Klasse 5 am Friedrich-List-Gymnasium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>
          <a:xfrm>
            <a:off x="1071538" y="1000108"/>
            <a:ext cx="7643866" cy="5715040"/>
          </a:xfrm>
        </p:spPr>
        <p:txBody>
          <a:bodyPr>
            <a:noAutofit/>
          </a:bodyPr>
          <a:lstStyle/>
          <a:p>
            <a:pPr algn="ctr"/>
            <a:r>
              <a:rPr lang="de-DE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  <a:sym typeface="Wingdings 3"/>
              </a:rPr>
              <a:t>Das ist unser Lehrbuch</a:t>
            </a:r>
            <a:endParaRPr lang="de-DE" sz="1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endParaRPr lang="de-DE" sz="1200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endParaRPr lang="de-DE" sz="1200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endParaRPr lang="de-DE" sz="1200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endParaRPr lang="de-DE" sz="1200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3428992" y="785794"/>
            <a:ext cx="5715008" cy="158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2.jura.uni-freiburg.de/institute/izpr2/Bruns/Team/files/saeu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100" t="1014" r="2928" b="1304"/>
          <a:stretch>
            <a:fillRect/>
          </a:stretch>
        </p:blipFill>
        <p:spPr bwMode="auto">
          <a:xfrm>
            <a:off x="0" y="0"/>
            <a:ext cx="1119258" cy="6858000"/>
          </a:xfrm>
          <a:prstGeom prst="rect">
            <a:avLst/>
          </a:prstGeom>
          <a:noFill/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2DA92AF-A095-D842-9A95-CE237DE200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824" y="1593856"/>
            <a:ext cx="3378200" cy="4394200"/>
          </a:xfrm>
          <a:prstGeom prst="rect">
            <a:avLst/>
          </a:prstGeom>
        </p:spPr>
      </p:pic>
      <p:pic>
        <p:nvPicPr>
          <p:cNvPr id="10" name="Picture 2" descr="C:\Users\Jenny\Desktop\PontesSeite.jpg">
            <a:extLst>
              <a:ext uri="{FF2B5EF4-FFF2-40B4-BE49-F238E27FC236}">
                <a16:creationId xmlns:a16="http://schemas.microsoft.com/office/drawing/2014/main" id="{F97F26BC-3B11-794F-AE4F-E9820B5A0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2165" y="1772816"/>
            <a:ext cx="3892011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2" descr="C:\Users\Jenny\Desktop\PontesSeite0005.jpg">
            <a:extLst>
              <a:ext uri="{FF2B5EF4-FFF2-40B4-BE49-F238E27FC236}">
                <a16:creationId xmlns:a16="http://schemas.microsoft.com/office/drawing/2014/main" id="{D3B2D6B2-50E6-6849-A2D3-0632A52FC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4374" t="5384" r="2936" b="23172"/>
          <a:stretch>
            <a:fillRect/>
          </a:stretch>
        </p:blipFill>
        <p:spPr bwMode="auto">
          <a:xfrm>
            <a:off x="4915624" y="4144282"/>
            <a:ext cx="3689350" cy="23095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Jenny\Desktop\PontesSeite0009.jpg"/>
          <p:cNvPicPr>
            <a:picLocks noChangeAspect="1" noChangeArrowheads="1"/>
          </p:cNvPicPr>
          <p:nvPr/>
        </p:nvPicPr>
        <p:blipFill>
          <a:blip r:embed="rId3" cstate="print"/>
          <a:srcRect l="5235" t="5250" r="9567" b="18500"/>
          <a:stretch>
            <a:fillRect/>
          </a:stretch>
        </p:blipFill>
        <p:spPr bwMode="auto">
          <a:xfrm>
            <a:off x="1115616" y="1124744"/>
            <a:ext cx="4896544" cy="6026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3912"/>
          </a:xfrm>
        </p:spPr>
        <p:txBody>
          <a:bodyPr>
            <a:normAutofit fontScale="90000"/>
          </a:bodyPr>
          <a:lstStyle/>
          <a:p>
            <a:pPr marL="73152" lvl="0" algn="r">
              <a:spcBef>
                <a:spcPct val="20000"/>
              </a:spcBef>
            </a:pPr>
            <a:r>
              <a:rPr lang="de-DE" dirty="0">
                <a:latin typeface="+mn-lt"/>
              </a:rPr>
              <a:t>Latein</a:t>
            </a:r>
            <a:r>
              <a:rPr lang="de-DE" dirty="0"/>
              <a:t> </a:t>
            </a:r>
            <a:r>
              <a:rPr lang="de-DE" sz="2000" dirty="0">
                <a:ln>
                  <a:noFill/>
                </a:ln>
                <a:solidFill>
                  <a:prstClr val="white"/>
                </a:solidFill>
                <a:effectLst/>
                <a:latin typeface="Book Antiqua"/>
              </a:rPr>
              <a:t>ab Klasse 5 am Friedrich-List-Gymnasium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>
          <a:xfrm>
            <a:off x="1071538" y="836712"/>
            <a:ext cx="7643866" cy="5878436"/>
          </a:xfrm>
        </p:spPr>
        <p:txBody>
          <a:bodyPr>
            <a:noAutofit/>
          </a:bodyPr>
          <a:lstStyle/>
          <a:p>
            <a:pPr algn="r"/>
            <a:endParaRPr lang="de-DE" sz="1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endParaRPr lang="de-DE" sz="1200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endParaRPr lang="de-DE" sz="1200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endParaRPr lang="de-DE" sz="1200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endParaRPr lang="de-DE" sz="1200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3428992" y="785794"/>
            <a:ext cx="5715008" cy="158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2.jura.uni-freiburg.de/institute/izpr2/Bruns/Team/files/saeul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100" t="1014" r="2928" b="1304"/>
          <a:stretch>
            <a:fillRect/>
          </a:stretch>
        </p:blipFill>
        <p:spPr bwMode="auto">
          <a:xfrm>
            <a:off x="0" y="0"/>
            <a:ext cx="1119258" cy="6858000"/>
          </a:xfrm>
          <a:prstGeom prst="rect">
            <a:avLst/>
          </a:prstGeom>
          <a:noFill/>
        </p:spPr>
      </p:pic>
      <p:pic>
        <p:nvPicPr>
          <p:cNvPr id="9" name="Picture 5" descr="Vokabelkarte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700808"/>
            <a:ext cx="3164932" cy="1259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 cstate="print"/>
          <a:srcRect l="25987" t="47249" r="50979" b="17051"/>
          <a:stretch>
            <a:fillRect/>
          </a:stretch>
        </p:blipFill>
        <p:spPr bwMode="auto">
          <a:xfrm>
            <a:off x="5868144" y="4077072"/>
            <a:ext cx="2973507" cy="2592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7" cstate="print"/>
          <a:srcRect l="31594" t="39500" r="37694" b="37400"/>
          <a:stretch>
            <a:fillRect/>
          </a:stretch>
        </p:blipFill>
        <p:spPr bwMode="auto">
          <a:xfrm>
            <a:off x="3843338" y="3212706"/>
            <a:ext cx="3240360" cy="1370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BE80E82-9440-5B4D-B736-75AE19A16A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8252" y="2996781"/>
            <a:ext cx="1422816" cy="16057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3912"/>
          </a:xfrm>
        </p:spPr>
        <p:txBody>
          <a:bodyPr>
            <a:normAutofit fontScale="90000"/>
          </a:bodyPr>
          <a:lstStyle/>
          <a:p>
            <a:pPr marL="73152" lvl="0" algn="r">
              <a:spcBef>
                <a:spcPct val="20000"/>
              </a:spcBef>
            </a:pPr>
            <a:r>
              <a:rPr lang="de-DE" dirty="0">
                <a:latin typeface="+mn-lt"/>
              </a:rPr>
              <a:t>Latein</a:t>
            </a:r>
            <a:r>
              <a:rPr lang="de-DE" dirty="0"/>
              <a:t> </a:t>
            </a:r>
            <a:r>
              <a:rPr lang="de-DE" sz="2000" dirty="0">
                <a:ln>
                  <a:noFill/>
                </a:ln>
                <a:solidFill>
                  <a:prstClr val="white"/>
                </a:solidFill>
                <a:effectLst/>
                <a:latin typeface="Book Antiqua"/>
              </a:rPr>
              <a:t>ab Klasse 5 am Friedrich-List-Gymnasium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>
          <a:xfrm>
            <a:off x="1071538" y="1000108"/>
            <a:ext cx="7643866" cy="5715040"/>
          </a:xfrm>
        </p:spPr>
        <p:txBody>
          <a:bodyPr>
            <a:noAutofit/>
          </a:bodyPr>
          <a:lstStyle/>
          <a:p>
            <a:pPr algn="ctr"/>
            <a:r>
              <a:rPr lang="de-DE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  <a:sym typeface="Wingdings 3"/>
              </a:rPr>
              <a:t>Wir machen die Antike lebendig</a:t>
            </a:r>
            <a:endParaRPr lang="de-DE" sz="1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endParaRPr lang="de-DE" sz="1200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endParaRPr lang="de-DE" sz="1200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endParaRPr lang="de-DE" sz="1200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endParaRPr lang="de-DE" sz="1200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3428992" y="785794"/>
            <a:ext cx="5715008" cy="158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2.jura.uni-freiburg.de/institute/izpr2/Bruns/Team/files/saeu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100" t="1014" r="2928" b="1304"/>
          <a:stretch>
            <a:fillRect/>
          </a:stretch>
        </p:blipFill>
        <p:spPr bwMode="auto">
          <a:xfrm>
            <a:off x="0" y="0"/>
            <a:ext cx="1119258" cy="6858000"/>
          </a:xfrm>
          <a:prstGeom prst="rect">
            <a:avLst/>
          </a:prstGeom>
          <a:noFill/>
        </p:spPr>
      </p:pic>
      <p:pic>
        <p:nvPicPr>
          <p:cNvPr id="7" name="Grafik 6" descr="Europa2.JPG"/>
          <p:cNvPicPr>
            <a:picLocks noChangeAspect="1"/>
          </p:cNvPicPr>
          <p:nvPr/>
        </p:nvPicPr>
        <p:blipFill>
          <a:blip r:embed="rId3" cstate="print"/>
          <a:srcRect r="8233" b="2993"/>
          <a:stretch>
            <a:fillRect/>
          </a:stretch>
        </p:blipFill>
        <p:spPr>
          <a:xfrm rot="5400000">
            <a:off x="2454773" y="331253"/>
            <a:ext cx="5000660" cy="7481378"/>
          </a:xfrm>
          <a:prstGeom prst="rect">
            <a:avLst/>
          </a:prstGeom>
        </p:spPr>
      </p:pic>
      <p:pic>
        <p:nvPicPr>
          <p:cNvPr id="38914" name="Picture 2" descr="http://www.muenzen.eu/tl_files/bilder/griechenland/2-euro-griechenlan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714752"/>
            <a:ext cx="2571768" cy="257176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3912"/>
          </a:xfrm>
        </p:spPr>
        <p:txBody>
          <a:bodyPr>
            <a:normAutofit fontScale="90000"/>
          </a:bodyPr>
          <a:lstStyle/>
          <a:p>
            <a:pPr marL="73152" lvl="0" algn="r">
              <a:spcBef>
                <a:spcPct val="20000"/>
              </a:spcBef>
            </a:pPr>
            <a:r>
              <a:rPr lang="de-DE" dirty="0">
                <a:latin typeface="+mn-lt"/>
              </a:rPr>
              <a:t>Latein</a:t>
            </a:r>
            <a:r>
              <a:rPr lang="de-DE" dirty="0"/>
              <a:t> </a:t>
            </a:r>
            <a:r>
              <a:rPr lang="de-DE" sz="2000" dirty="0">
                <a:ln>
                  <a:noFill/>
                </a:ln>
                <a:solidFill>
                  <a:prstClr val="white"/>
                </a:solidFill>
                <a:effectLst/>
                <a:latin typeface="Book Antiqua"/>
              </a:rPr>
              <a:t>ab Klasse 5 am Friedrich-List-Gymnasium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>
          <a:xfrm>
            <a:off x="1071538" y="1000108"/>
            <a:ext cx="7643866" cy="5715040"/>
          </a:xfrm>
        </p:spPr>
        <p:txBody>
          <a:bodyPr>
            <a:noAutofit/>
          </a:bodyPr>
          <a:lstStyle/>
          <a:p>
            <a:endParaRPr lang="de-DE" sz="1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sym typeface="Wingdings 3"/>
            </a:endParaRPr>
          </a:p>
          <a:p>
            <a:r>
              <a:rPr lang="de-DE" sz="1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sym typeface="Wingdings 3"/>
              </a:rPr>
              <a:t>Was hat Percy Jackson mit Perseus und Medusa zu tun?</a:t>
            </a:r>
          </a:p>
          <a:p>
            <a:endParaRPr lang="de-DE" sz="1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r>
              <a:rPr lang="de-DE" sz="1600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ea typeface="+mj-ea"/>
                <a:cs typeface="+mj-cs"/>
                <a:sym typeface="Wingdings 3"/>
              </a:rPr>
              <a:t>						  </a:t>
            </a:r>
            <a:r>
              <a:rPr lang="de-DE" sz="1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sym typeface="Wingdings 3"/>
              </a:rPr>
              <a:t>Was hat ein Trojaner mit dem</a:t>
            </a:r>
          </a:p>
          <a:p>
            <a:pPr marL="268288" indent="-195263"/>
            <a:r>
              <a:rPr lang="de-DE" sz="16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sym typeface="Wingdings 3"/>
              </a:rPr>
              <a:t>						  Trojanischen Pferd zu tun?</a:t>
            </a: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endParaRPr lang="de-DE" sz="1200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endParaRPr lang="de-DE" sz="1200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endParaRPr lang="de-DE" sz="1200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endParaRPr lang="de-DE" sz="1200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3428992" y="785794"/>
            <a:ext cx="5715008" cy="158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890" name="Picture 2" descr="http://cache2.allpostersimages.com/p/LRG/13/1351/V4IS000Z/poster/red-figure-amphora-showing-the-slaying-of-medusa-by-perseus.jpg"/>
          <p:cNvPicPr>
            <a:picLocks noChangeAspect="1" noChangeArrowheads="1"/>
          </p:cNvPicPr>
          <p:nvPr/>
        </p:nvPicPr>
        <p:blipFill>
          <a:blip r:embed="rId2" cstate="print"/>
          <a:srcRect l="4167" t="4167" r="4167" b="5556"/>
          <a:stretch>
            <a:fillRect/>
          </a:stretch>
        </p:blipFill>
        <p:spPr bwMode="auto">
          <a:xfrm>
            <a:off x="1219923" y="1643050"/>
            <a:ext cx="4270168" cy="3154102"/>
          </a:xfrm>
          <a:prstGeom prst="rect">
            <a:avLst/>
          </a:prstGeom>
          <a:noFill/>
        </p:spPr>
      </p:pic>
      <p:pic>
        <p:nvPicPr>
          <p:cNvPr id="1026" name="Picture 2" descr="http://www2.jura.uni-freiburg.de/institute/izpr2/Bruns/Team/files/saeu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100" t="1014" r="2928" b="1304"/>
          <a:stretch>
            <a:fillRect/>
          </a:stretch>
        </p:blipFill>
        <p:spPr bwMode="auto">
          <a:xfrm>
            <a:off x="0" y="0"/>
            <a:ext cx="1119258" cy="6858000"/>
          </a:xfrm>
          <a:prstGeom prst="rect">
            <a:avLst/>
          </a:prstGeom>
          <a:noFill/>
        </p:spPr>
      </p:pic>
      <p:pic>
        <p:nvPicPr>
          <p:cNvPr id="17410" name="Picture 2" descr="Bildergebnis für percy jackson uma thurma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26702" t="9313" r="15070" b="20471"/>
          <a:stretch>
            <a:fillRect/>
          </a:stretch>
        </p:blipFill>
        <p:spPr bwMode="auto">
          <a:xfrm rot="21010264">
            <a:off x="2522207" y="2852924"/>
            <a:ext cx="1063549" cy="7343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F9CCFD8-2803-4343-B14F-3691F0AF45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4873" y="2564904"/>
            <a:ext cx="3120531" cy="402424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3912"/>
          </a:xfrm>
        </p:spPr>
        <p:txBody>
          <a:bodyPr>
            <a:normAutofit fontScale="90000"/>
          </a:bodyPr>
          <a:lstStyle/>
          <a:p>
            <a:pPr marL="73152" lvl="0" algn="r">
              <a:spcBef>
                <a:spcPct val="20000"/>
              </a:spcBef>
            </a:pPr>
            <a:r>
              <a:rPr lang="de-DE" dirty="0">
                <a:latin typeface="+mn-lt"/>
              </a:rPr>
              <a:t>Latein</a:t>
            </a:r>
            <a:r>
              <a:rPr lang="de-DE" dirty="0"/>
              <a:t> </a:t>
            </a:r>
            <a:r>
              <a:rPr lang="de-DE" sz="2000" dirty="0">
                <a:ln>
                  <a:noFill/>
                </a:ln>
                <a:solidFill>
                  <a:prstClr val="white"/>
                </a:solidFill>
                <a:effectLst/>
                <a:latin typeface="Book Antiqua"/>
              </a:rPr>
              <a:t>ab Klasse 5 am Friedrich-List-Gymnasium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>
          <a:xfrm>
            <a:off x="1071538" y="1000108"/>
            <a:ext cx="7643866" cy="5715040"/>
          </a:xfrm>
        </p:spPr>
        <p:txBody>
          <a:bodyPr>
            <a:noAutofit/>
          </a:bodyPr>
          <a:lstStyle/>
          <a:p>
            <a:pPr algn="ctr"/>
            <a:r>
              <a:rPr lang="de-DE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  <a:sym typeface="Wingdings 3"/>
              </a:rPr>
              <a:t>Wir begeben uns auf die</a:t>
            </a:r>
          </a:p>
          <a:p>
            <a:pPr algn="ctr"/>
            <a:r>
              <a:rPr lang="de-DE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  <a:sym typeface="Wingdings 3"/>
              </a:rPr>
              <a:t>Spuren der Antike</a:t>
            </a:r>
          </a:p>
          <a:p>
            <a:pPr algn="ctr"/>
            <a:endParaRPr lang="de-DE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r>
              <a:rPr lang="de-DE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  <a:sym typeface="Wingdings 3"/>
              </a:rPr>
              <a:t>Klasse 5/6	Klasse 10		Kursstufe</a:t>
            </a:r>
            <a:endParaRPr lang="de-DE" sz="1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endParaRPr lang="de-DE" sz="1200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endParaRPr lang="de-DE" sz="1200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endParaRPr lang="de-DE" sz="1200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de-DE" sz="1200" dirty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   Hechingen-Stein		                 Trier			Rom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3428992" y="785794"/>
            <a:ext cx="5715008" cy="158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2.jura.uni-freiburg.de/institute/izpr2/Bruns/Team/files/saeu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100" t="1014" r="2928" b="1304"/>
          <a:stretch>
            <a:fillRect/>
          </a:stretch>
        </p:blipFill>
        <p:spPr bwMode="auto">
          <a:xfrm>
            <a:off x="0" y="0"/>
            <a:ext cx="1119258" cy="6858000"/>
          </a:xfrm>
          <a:prstGeom prst="rect">
            <a:avLst/>
          </a:prstGeom>
          <a:noFill/>
        </p:spPr>
      </p:pic>
      <p:pic>
        <p:nvPicPr>
          <p:cNvPr id="2052" name="Picture 4" descr="Bildergebnis für porta nigr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35537"/>
            <a:ext cx="3175341" cy="2169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Bildergebnis für villa rustica hechingen-ste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0" y="3142953"/>
            <a:ext cx="2808312" cy="21624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ildergebnis für forum roman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35537"/>
            <a:ext cx="2893089" cy="21698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3912"/>
          </a:xfrm>
        </p:spPr>
        <p:txBody>
          <a:bodyPr>
            <a:normAutofit fontScale="90000"/>
          </a:bodyPr>
          <a:lstStyle/>
          <a:p>
            <a:pPr marL="73152" lvl="0" algn="r">
              <a:spcBef>
                <a:spcPct val="20000"/>
              </a:spcBef>
            </a:pPr>
            <a:r>
              <a:rPr lang="de-DE" dirty="0">
                <a:latin typeface="+mn-lt"/>
              </a:rPr>
              <a:t>Latein</a:t>
            </a:r>
            <a:r>
              <a:rPr lang="de-DE" dirty="0"/>
              <a:t> </a:t>
            </a:r>
            <a:r>
              <a:rPr lang="de-DE" sz="2000" dirty="0">
                <a:ln>
                  <a:noFill/>
                </a:ln>
                <a:solidFill>
                  <a:prstClr val="white"/>
                </a:solidFill>
                <a:effectLst/>
                <a:latin typeface="Book Antiqua"/>
              </a:rPr>
              <a:t>ab Klasse 5 am Friedrich-List-Gymnasium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>
          <a:xfrm>
            <a:off x="1071538" y="1000108"/>
            <a:ext cx="7643866" cy="5715040"/>
          </a:xfrm>
        </p:spPr>
        <p:txBody>
          <a:bodyPr>
            <a:noAutofit/>
          </a:bodyPr>
          <a:lstStyle/>
          <a:p>
            <a:pPr algn="ctr"/>
            <a:endParaRPr lang="de-DE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algn="ctr"/>
            <a:endParaRPr lang="de-DE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endParaRPr lang="de-DE" sz="3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r>
              <a:rPr lang="de-DE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  <a:sym typeface="Wingdings 3"/>
              </a:rPr>
              <a:t>		   Warum Latein?</a:t>
            </a:r>
            <a:endParaRPr lang="de-DE" sz="1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endParaRPr lang="de-DE" sz="1200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endParaRPr lang="de-DE" sz="1200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endParaRPr lang="de-DE" sz="1200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endParaRPr lang="de-DE" sz="1200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3428992" y="785794"/>
            <a:ext cx="5715008" cy="158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2.jura.uni-freiburg.de/institute/izpr2/Bruns/Team/files/saeu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100" t="1014" r="2928" b="1304"/>
          <a:stretch>
            <a:fillRect/>
          </a:stretch>
        </p:blipFill>
        <p:spPr bwMode="auto">
          <a:xfrm>
            <a:off x="0" y="0"/>
            <a:ext cx="1119258" cy="6858000"/>
          </a:xfrm>
          <a:prstGeom prst="rect">
            <a:avLst/>
          </a:prstGeom>
          <a:noFill/>
        </p:spPr>
      </p:pic>
      <p:sp>
        <p:nvSpPr>
          <p:cNvPr id="16" name="Abgerundetes Rechteck 15"/>
          <p:cNvSpPr/>
          <p:nvPr/>
        </p:nvSpPr>
        <p:spPr>
          <a:xfrm>
            <a:off x="562362" y="4087887"/>
            <a:ext cx="3714776" cy="164307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trainiert</a:t>
            </a:r>
          </a:p>
          <a:p>
            <a:pPr marL="742950" lvl="1" indent="-285750">
              <a:defRPr/>
            </a:pPr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</a:t>
            </a: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analytisches, </a:t>
            </a:r>
          </a:p>
          <a:p>
            <a:pPr marL="742950" lvl="1" indent="-285750">
              <a:defRPr/>
            </a:pP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kombinatorisches, </a:t>
            </a:r>
          </a:p>
          <a:p>
            <a:pPr marL="742950" lvl="1" indent="-285750">
              <a:defRPr/>
            </a:pP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problemlösendes </a:t>
            </a:r>
          </a:p>
          <a:p>
            <a:pPr marL="742950" lvl="1" indent="-285750">
              <a:defRPr/>
            </a:pP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		            Denken</a:t>
            </a:r>
          </a:p>
        </p:txBody>
      </p:sp>
      <p:sp>
        <p:nvSpPr>
          <p:cNvPr id="17" name="Abgerundetes Rechteck 16"/>
          <p:cNvSpPr/>
          <p:nvPr/>
        </p:nvSpPr>
        <p:spPr>
          <a:xfrm>
            <a:off x="4697954" y="4005064"/>
            <a:ext cx="4122518" cy="15396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schult</a:t>
            </a:r>
          </a:p>
          <a:p>
            <a:pPr>
              <a:defRPr/>
            </a:pPr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         </a:t>
            </a: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Konzentration und Ausdauer,</a:t>
            </a:r>
          </a:p>
          <a:p>
            <a:pPr>
              <a:defRPr/>
            </a:pP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         Blick für Zusammenhänge,</a:t>
            </a:r>
          </a:p>
          <a:p>
            <a:pPr>
              <a:defRPr/>
            </a:pP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         Genauigkeit im Detail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1137068" y="794439"/>
            <a:ext cx="4214842" cy="15716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e-DE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pPr>
              <a:defRPr/>
            </a:pPr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ermöglicht</a:t>
            </a:r>
          </a:p>
          <a:p>
            <a:pPr>
              <a:defRPr/>
            </a:pPr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breites </a:t>
            </a: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Orientierungswissen</a:t>
            </a:r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,</a:t>
            </a:r>
          </a:p>
          <a:p>
            <a:pPr>
              <a:defRPr/>
            </a:pPr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eigenständige und</a:t>
            </a:r>
            <a:b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</a:br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kreative </a:t>
            </a: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Lösungswege</a:t>
            </a:r>
          </a:p>
          <a:p>
            <a:pPr>
              <a:defRPr/>
            </a:pPr>
            <a:endParaRPr lang="de-DE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6215042" y="2759238"/>
            <a:ext cx="2928958" cy="10060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vermittelt</a:t>
            </a:r>
          </a:p>
          <a:p>
            <a:pPr>
              <a:defRPr/>
            </a:pPr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</a:t>
            </a: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Lernstrategien,</a:t>
            </a:r>
          </a:p>
          <a:p>
            <a:pPr>
              <a:defRPr/>
            </a:pP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Arbeitstechniken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283527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072" y="5786263"/>
            <a:ext cx="29876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33537"/>
            <a:ext cx="26162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3912"/>
          </a:xfrm>
        </p:spPr>
        <p:txBody>
          <a:bodyPr>
            <a:normAutofit fontScale="90000"/>
          </a:bodyPr>
          <a:lstStyle/>
          <a:p>
            <a:pPr marL="73152" lvl="0" algn="r">
              <a:spcBef>
                <a:spcPct val="20000"/>
              </a:spcBef>
            </a:pPr>
            <a:r>
              <a:rPr lang="de-DE" dirty="0">
                <a:latin typeface="+mn-lt"/>
              </a:rPr>
              <a:t>Latein</a:t>
            </a:r>
            <a:r>
              <a:rPr lang="de-DE" dirty="0"/>
              <a:t> </a:t>
            </a:r>
            <a:r>
              <a:rPr lang="de-DE" sz="2000" dirty="0">
                <a:ln>
                  <a:noFill/>
                </a:ln>
                <a:solidFill>
                  <a:prstClr val="white"/>
                </a:solidFill>
                <a:effectLst/>
                <a:latin typeface="Book Antiqua"/>
              </a:rPr>
              <a:t>ab Klasse 5 am Friedrich-List-Gymnasium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>
          <a:xfrm>
            <a:off x="714348" y="1142984"/>
            <a:ext cx="7643866" cy="642942"/>
          </a:xfrm>
        </p:spPr>
        <p:txBody>
          <a:bodyPr>
            <a:noAutofit/>
          </a:bodyPr>
          <a:lstStyle/>
          <a:p>
            <a:pPr algn="ctr"/>
            <a:r>
              <a:rPr lang="de-DE" sz="32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  <a:sym typeface="Wingdings 3"/>
              </a:rPr>
              <a:t>Latein für mein Kind?</a:t>
            </a:r>
          </a:p>
          <a:p>
            <a:pPr algn="ctr"/>
            <a:endParaRPr lang="de-DE" sz="16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pPr marL="268288" indent="-195263"/>
            <a:endParaRPr lang="de-DE" sz="1600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  <a:sym typeface="Wingdings 3"/>
            </a:endParaRPr>
          </a:p>
          <a:p>
            <a:endParaRPr lang="de-DE" sz="1200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endParaRPr lang="de-DE" sz="1200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endParaRPr lang="de-DE" sz="1200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endParaRPr lang="de-DE" sz="1200" dirty="0">
              <a:ln w="635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cxnSp>
        <p:nvCxnSpPr>
          <p:cNvPr id="5" name="Gerade Verbindung 4"/>
          <p:cNvCxnSpPr/>
          <p:nvPr/>
        </p:nvCxnSpPr>
        <p:spPr>
          <a:xfrm>
            <a:off x="3428992" y="785794"/>
            <a:ext cx="5715008" cy="1588"/>
          </a:xfrm>
          <a:prstGeom prst="line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2.jura.uni-freiburg.de/institute/izpr2/Bruns/Team/files/saeul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100" t="1014" r="2928" b="1304"/>
          <a:stretch>
            <a:fillRect/>
          </a:stretch>
        </p:blipFill>
        <p:spPr bwMode="auto">
          <a:xfrm>
            <a:off x="0" y="0"/>
            <a:ext cx="1119258" cy="6858000"/>
          </a:xfrm>
          <a:prstGeom prst="rect">
            <a:avLst/>
          </a:prstGeom>
          <a:noFill/>
        </p:spPr>
      </p:pic>
      <p:sp>
        <p:nvSpPr>
          <p:cNvPr id="12" name="Untertitel 2"/>
          <p:cNvSpPr txBox="1">
            <a:spLocks/>
          </p:cNvSpPr>
          <p:nvPr/>
        </p:nvSpPr>
        <p:spPr>
          <a:xfrm>
            <a:off x="1142976" y="1785926"/>
            <a:ext cx="3500462" cy="428628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73152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  <a:sym typeface="Wingdings 3"/>
            </a:endParaRPr>
          </a:p>
          <a:p>
            <a:pPr marL="268288" marR="0" lvl="0" indent="-1952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  <a:sym typeface="Wingdings 3"/>
            </a:endParaRPr>
          </a:p>
          <a:p>
            <a:pPr marL="268288" marR="0" lvl="0" indent="-1952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  <a:sym typeface="Wingdings 3"/>
            </a:endParaRPr>
          </a:p>
          <a:p>
            <a:pPr marL="268288" marR="0" lvl="0" indent="-1952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  <a:sym typeface="Wingdings 3"/>
            </a:endParaRPr>
          </a:p>
          <a:p>
            <a:pPr marL="268288" marR="0" lvl="0" indent="-1952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  <a:sym typeface="Wingdings 3"/>
            </a:endParaRPr>
          </a:p>
          <a:p>
            <a:pPr marL="268288" marR="0" lvl="0" indent="-1952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  <a:sym typeface="Wingdings 3"/>
            </a:endParaRPr>
          </a:p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3" name="Untertitel 2"/>
          <p:cNvSpPr txBox="1">
            <a:spLocks/>
          </p:cNvSpPr>
          <p:nvPr/>
        </p:nvSpPr>
        <p:spPr>
          <a:xfrm>
            <a:off x="4929190" y="1785926"/>
            <a:ext cx="3714776" cy="4429156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73152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  <a:sym typeface="Wingdings 3"/>
            </a:endParaRPr>
          </a:p>
          <a:p>
            <a:pPr marL="268288" marR="0" lvl="0" indent="-1952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  <a:sym typeface="Wingdings 3"/>
            </a:endParaRPr>
          </a:p>
          <a:p>
            <a:pPr marL="268288" marR="0" lvl="0" indent="-1952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  <a:sym typeface="Wingdings 3"/>
            </a:endParaRPr>
          </a:p>
          <a:p>
            <a:pPr marL="268288" marR="0" lvl="0" indent="-1952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  <a:sym typeface="Wingdings 3"/>
            </a:endParaRPr>
          </a:p>
          <a:p>
            <a:pPr marL="268288" marR="0" lvl="0" indent="-1952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  <a:sym typeface="Wingdings 3"/>
            </a:endParaRPr>
          </a:p>
          <a:p>
            <a:pPr marL="268288" marR="0" lvl="0" indent="-1952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  <a:sym typeface="Wingdings 3"/>
            </a:endParaRPr>
          </a:p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18434" name="Picture 2" descr="http://www.findfightfollow.at/images/weblog/200702241152ampelmaennchen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2194"/>
          <a:stretch>
            <a:fillRect/>
          </a:stretch>
        </p:blipFill>
        <p:spPr bwMode="auto">
          <a:xfrm>
            <a:off x="4035969" y="1867702"/>
            <a:ext cx="1214938" cy="1357322"/>
          </a:xfrm>
          <a:prstGeom prst="rect">
            <a:avLst/>
          </a:prstGeom>
          <a:noFill/>
        </p:spPr>
      </p:pic>
      <p:sp>
        <p:nvSpPr>
          <p:cNvPr id="21" name="Textfeld 20"/>
          <p:cNvSpPr txBox="1"/>
          <p:nvPr/>
        </p:nvSpPr>
        <p:spPr>
          <a:xfrm>
            <a:off x="3016894" y="3571876"/>
            <a:ext cx="42914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de-DE" dirty="0"/>
              <a:t>Interesse für die Antike </a:t>
            </a:r>
            <a:r>
              <a:rPr lang="de-DE" u="sng" dirty="0"/>
              <a:t>und</a:t>
            </a:r>
            <a:endParaRPr lang="de-DE" dirty="0"/>
          </a:p>
          <a:p>
            <a:pPr marL="176213" indent="-176213">
              <a:buFont typeface="Arial" pitchFamily="34" charset="0"/>
              <a:buChar char="•"/>
            </a:pPr>
            <a:r>
              <a:rPr lang="de-DE" dirty="0"/>
              <a:t>Freude am Erlernen von Fremdsprachen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dirty="0"/>
              <a:t>Ausdauer und Bereitschaft zum Lernen</a:t>
            </a:r>
          </a:p>
          <a:p>
            <a:endParaRPr lang="de-DE" dirty="0"/>
          </a:p>
        </p:txBody>
      </p:sp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Anank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326</Words>
  <Application>Microsoft Macintosh PowerPoint</Application>
  <PresentationFormat>Bildschirmpräsentation (4:3)</PresentationFormat>
  <Paragraphs>179</Paragraphs>
  <Slides>10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9" baseType="lpstr">
      <vt:lpstr>Arial</vt:lpstr>
      <vt:lpstr>Book Antiqua</vt:lpstr>
      <vt:lpstr>Calibri</vt:lpstr>
      <vt:lpstr>Lucida Sans</vt:lpstr>
      <vt:lpstr>Palatino Linotype</vt:lpstr>
      <vt:lpstr>Wingdings</vt:lpstr>
      <vt:lpstr>Wingdings 2</vt:lpstr>
      <vt:lpstr>Wingdings 3</vt:lpstr>
      <vt:lpstr>Ananke</vt:lpstr>
      <vt:lpstr>Latein</vt:lpstr>
      <vt:lpstr>Latein ab Klasse 5 am Friedrich-List-Gymnasium</vt:lpstr>
      <vt:lpstr>Latein ab Klasse 5 am Friedrich-List-Gymnasium</vt:lpstr>
      <vt:lpstr>Latein ab Klasse 5 am Friedrich-List-Gymnasium</vt:lpstr>
      <vt:lpstr>Latein ab Klasse 5 am Friedrich-List-Gymnasium</vt:lpstr>
      <vt:lpstr>Latein ab Klasse 5 am Friedrich-List-Gymnasium</vt:lpstr>
      <vt:lpstr>Latein ab Klasse 5 am Friedrich-List-Gymnasium</vt:lpstr>
      <vt:lpstr>Latein ab Klasse 5 am Friedrich-List-Gymnasium</vt:lpstr>
      <vt:lpstr>Latein ab Klasse 5 am Friedrich-List-Gymnasium</vt:lpstr>
      <vt:lpstr>Latein ab Klasse 5 am Friedrich-List-Gymnasium</vt:lpstr>
    </vt:vector>
  </TitlesOfParts>
  <Company>Frost-RL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Latein</dc:title>
  <dc:creator>Jenny Angstenberger</dc:creator>
  <cp:lastModifiedBy>Susanne Conzelmann</cp:lastModifiedBy>
  <cp:revision>51</cp:revision>
  <dcterms:created xsi:type="dcterms:W3CDTF">2011-02-14T15:49:10Z</dcterms:created>
  <dcterms:modified xsi:type="dcterms:W3CDTF">2022-02-15T16:32:18Z</dcterms:modified>
</cp:coreProperties>
</file>